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handoutMasterIdLst>
    <p:handoutMasterId r:id="rId16"/>
  </p:handoutMasterIdLst>
  <p:sldIdLst>
    <p:sldId id="256" r:id="rId2"/>
    <p:sldId id="262" r:id="rId3"/>
    <p:sldId id="263" r:id="rId4"/>
    <p:sldId id="264" r:id="rId5"/>
    <p:sldId id="265" r:id="rId6"/>
    <p:sldId id="261" r:id="rId7"/>
    <p:sldId id="257" r:id="rId8"/>
    <p:sldId id="260" r:id="rId9"/>
    <p:sldId id="258" r:id="rId10"/>
    <p:sldId id="259" r:id="rId11"/>
    <p:sldId id="266" r:id="rId12"/>
    <p:sldId id="267" r:id="rId13"/>
    <p:sldId id="268" r:id="rId1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CC33"/>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77077" autoAdjust="0"/>
  </p:normalViewPr>
  <p:slideViewPr>
    <p:cSldViewPr>
      <p:cViewPr>
        <p:scale>
          <a:sx n="71" d="100"/>
          <a:sy n="71" d="100"/>
        </p:scale>
        <p:origin x="-744" y="-3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666FBAE9-019E-43EF-B12A-819E692B1670}" type="datetimeFigureOut">
              <a:rPr lang="en-US"/>
              <a:pPr>
                <a:defRPr/>
              </a:pPr>
              <a:t>11/18/2013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B704CD00-DE6E-4929-8230-6611BB28C56C}" type="slidenum">
              <a:rPr lang="en-US"/>
              <a:pPr>
                <a:defRPr/>
              </a:pPr>
              <a:t>‹#›</a:t>
            </a:fld>
            <a:endParaRPr lang="en-US"/>
          </a:p>
        </p:txBody>
      </p:sp>
    </p:spTree>
    <p:extLst>
      <p:ext uri="{BB962C8B-B14F-4D97-AF65-F5344CB8AC3E}">
        <p14:creationId xmlns:p14="http://schemas.microsoft.com/office/powerpoint/2010/main" val="15787612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GB"/>
          </a:p>
        </p:txBody>
      </p:sp>
      <p:sp>
        <p:nvSpPr>
          <p:cNvPr id="307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fld id="{9EDA6885-9F2C-4152-8BF1-60F201D232A6}" type="datetimeFigureOut">
              <a:rPr lang="en-GB"/>
              <a:pPr>
                <a:defRPr/>
              </a:pPr>
              <a:t>18/11/2013</a:t>
            </a:fld>
            <a:endParaRPr lang="en-GB"/>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07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GB"/>
          </a:p>
        </p:txBody>
      </p:sp>
      <p:sp>
        <p:nvSpPr>
          <p:cNvPr id="307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8323627F-5BC7-4C7C-AFC3-3BE8D223B57F}" type="slidenum">
              <a:rPr lang="en-GB"/>
              <a:pPr>
                <a:defRPr/>
              </a:pPr>
              <a:t>‹#›</a:t>
            </a:fld>
            <a:endParaRPr lang="en-GB"/>
          </a:p>
        </p:txBody>
      </p:sp>
    </p:spTree>
    <p:extLst>
      <p:ext uri="{BB962C8B-B14F-4D97-AF65-F5344CB8AC3E}">
        <p14:creationId xmlns:p14="http://schemas.microsoft.com/office/powerpoint/2010/main" val="224639412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a:ln/>
        </p:spPr>
      </p:sp>
      <p:sp>
        <p:nvSpPr>
          <p:cNvPr id="16386" name="Notes Placeholder 2"/>
          <p:cNvSpPr>
            <a:spLocks noGrp="1"/>
          </p:cNvSpPr>
          <p:nvPr>
            <p:ph type="body" idx="1"/>
          </p:nvPr>
        </p:nvSpPr>
        <p:spPr>
          <a:noFill/>
          <a:ln/>
        </p:spPr>
        <p:txBody>
          <a:bodyPr/>
          <a:lstStyle/>
          <a:p>
            <a:pPr eaLnBrk="1" hangingPunct="1"/>
            <a:endParaRPr lang="en-GB" smtClean="0"/>
          </a:p>
        </p:txBody>
      </p:sp>
      <p:sp>
        <p:nvSpPr>
          <p:cNvPr id="16387" name="Slide Number Placeholder 3"/>
          <p:cNvSpPr>
            <a:spLocks noGrp="1"/>
          </p:cNvSpPr>
          <p:nvPr>
            <p:ph type="sldNum" sz="quarter" idx="5"/>
          </p:nvPr>
        </p:nvSpPr>
        <p:spPr>
          <a:noFill/>
        </p:spPr>
        <p:txBody>
          <a:bodyPr/>
          <a:lstStyle/>
          <a:p>
            <a:fld id="{4BE30940-81B2-4A6D-9D4D-31AD05687C5D}" type="slidenum">
              <a:rPr lang="en-GB" smtClean="0"/>
              <a:pPr/>
              <a:t>1</a:t>
            </a:fld>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964857A0-389A-4BAE-AC77-4177366ED0BC}" type="datetime1">
              <a:rPr lang="en-US"/>
              <a:pPr>
                <a:defRPr/>
              </a:pPr>
              <a:t>11/18/2013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r>
              <a:rPr lang="en-GB"/>
              <a:t>CET101 Programming ~ Session 4</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38547938-C110-434F-AB60-F4C2143DF1F1}" type="datetime1">
              <a:rPr lang="en-US"/>
              <a:pPr>
                <a:defRPr/>
              </a:pPr>
              <a:t>11/18/2013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r>
              <a:rPr lang="en-GB"/>
              <a:t>CET101 Programming ~ Session 4</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F0C3D8DC-6DBB-4580-9AFB-5F91616BBC90}"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E7EA0401-EC98-44A7-8358-F87F63556C67}" type="datetime1">
              <a:rPr lang="en-US"/>
              <a:pPr>
                <a:defRPr/>
              </a:pPr>
              <a:t>11/18/2013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r>
              <a:rPr lang="en-GB"/>
              <a:t>CET101 Programming ~ Session 4</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FD13BCCF-7A72-494B-B5CC-F827C895A7BE}"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8C23915B-99EF-4653-9977-DDD24355EAB8}" type="datetime1">
              <a:rPr lang="en-US"/>
              <a:pPr>
                <a:defRPr/>
              </a:pPr>
              <a:t>11/18/2013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r>
              <a:rPr lang="en-GB"/>
              <a:t>CET101 Programming ~ Session 4</a:t>
            </a: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19B984A5-D615-47F8-B6FA-3EB25234CFD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A2708A5C-0377-484F-843A-BBF5EDAF64CD}" type="datetime1">
              <a:rPr lang="en-US"/>
              <a:pPr>
                <a:defRPr/>
              </a:pPr>
              <a:t>11/18/2013</a:t>
            </a:fld>
            <a:endParaRPr lang="en-US"/>
          </a:p>
        </p:txBody>
      </p:sp>
      <p:sp>
        <p:nvSpPr>
          <p:cNvPr id="6"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r>
              <a:rPr lang="en-GB"/>
              <a:t>CET101 Programming ~ Session 4</a:t>
            </a:r>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51212A0A-6E0E-4883-8C62-A9D8D95AB9F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23E1D9EE-9FC8-4CC8-823B-B721CCD0D04E}" type="datetime1">
              <a:rPr lang="en-US"/>
              <a:pPr>
                <a:defRPr/>
              </a:pPr>
              <a:t>11/18/2013</a:t>
            </a:fld>
            <a:endParaRPr lang="en-US"/>
          </a:p>
        </p:txBody>
      </p:sp>
      <p:sp>
        <p:nvSpPr>
          <p:cNvPr id="8"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r>
              <a:rPr lang="en-GB"/>
              <a:t>CET101 Programming ~ Session 4</a:t>
            </a:r>
          </a:p>
        </p:txBody>
      </p:sp>
      <p:sp>
        <p:nvSpPr>
          <p:cNvPr id="9"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E7D23AC3-A1C9-46EA-BB2E-163A6B90E1CE}"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AC83A056-3AE6-4DED-B7CF-489490E515BF}" type="datetime1">
              <a:rPr lang="en-US"/>
              <a:pPr>
                <a:defRPr/>
              </a:pPr>
              <a:t>11/18/2013</a:t>
            </a:fld>
            <a:endParaRPr lang="en-US"/>
          </a:p>
        </p:txBody>
      </p:sp>
      <p:sp>
        <p:nvSpPr>
          <p:cNvPr id="4"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r>
              <a:rPr lang="en-GB"/>
              <a:t>CET101 Programming ~ Session 4</a:t>
            </a:r>
          </a:p>
        </p:txBody>
      </p:sp>
      <p:sp>
        <p:nvSpPr>
          <p:cNvPr id="5"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5D4229B2-E6FD-4848-A1DF-75A8ED73D959}"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030419D4-E7C7-42F1-A623-9B53CEBCE2A4}" type="datetime1">
              <a:rPr lang="en-US"/>
              <a:pPr>
                <a:defRPr/>
              </a:pPr>
              <a:t>11/18/2013</a:t>
            </a:fld>
            <a:endParaRPr lang="en-US"/>
          </a:p>
        </p:txBody>
      </p:sp>
      <p:sp>
        <p:nvSpPr>
          <p:cNvPr id="3"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r>
              <a:rPr lang="en-GB"/>
              <a:t>CET101 Programming ~ Session 4</a:t>
            </a:r>
          </a:p>
        </p:txBody>
      </p:sp>
      <p:sp>
        <p:nvSpPr>
          <p:cNvPr id="4"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90160E64-2B48-4ACC-A546-C3DD80C9540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263733BA-05B2-4EEB-9E5C-9EF3FB01ED8F}" type="datetime1">
              <a:rPr lang="en-US"/>
              <a:pPr>
                <a:defRPr/>
              </a:pPr>
              <a:t>11/18/2013</a:t>
            </a:fld>
            <a:endParaRPr lang="en-US"/>
          </a:p>
        </p:txBody>
      </p:sp>
      <p:sp>
        <p:nvSpPr>
          <p:cNvPr id="6"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r>
              <a:rPr lang="en-GB"/>
              <a:t>CET101 Programming ~ Session 4</a:t>
            </a:r>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E018572F-0B7C-4917-864A-62A4C3A791D2}"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F3481A7D-C34C-4D4B-849B-683255466C2D}" type="datetime1">
              <a:rPr lang="en-US"/>
              <a:pPr>
                <a:defRPr/>
              </a:pPr>
              <a:t>11/18/2013</a:t>
            </a:fld>
            <a:endParaRPr lang="en-US"/>
          </a:p>
        </p:txBody>
      </p:sp>
      <p:sp>
        <p:nvSpPr>
          <p:cNvPr id="6"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r>
              <a:rPr lang="en-GB"/>
              <a:t>CET101 Programming ~ Session 4</a:t>
            </a:r>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3610DCA0-4454-48B4-A249-85C11D55CE93}"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22"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23"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ctrTitle"/>
          </p:nvPr>
        </p:nvSpPr>
        <p:spPr>
          <a:xfrm>
            <a:off x="684213" y="1484313"/>
            <a:ext cx="7773987" cy="2116137"/>
          </a:xfrm>
        </p:spPr>
        <p:txBody>
          <a:bodyPr/>
          <a:lstStyle/>
          <a:p>
            <a:pPr eaLnBrk="1" hangingPunct="1"/>
            <a:r>
              <a:rPr lang="en-GB" sz="3900" b="1" dirty="0" smtClean="0"/>
              <a:t>FUNDAMENTALS OF COMPUTING</a:t>
            </a:r>
            <a:r>
              <a:rPr lang="en-GB" sz="4500" b="1" dirty="0" smtClean="0"/>
              <a:t/>
            </a:r>
            <a:br>
              <a:rPr lang="en-GB" sz="4500" b="1" dirty="0" smtClean="0"/>
            </a:br>
            <a:r>
              <a:rPr lang="en-GB" sz="3200" b="1" dirty="0" smtClean="0"/>
              <a:t>INTRODUCTION TO PROGRAMMING</a:t>
            </a:r>
            <a:endParaRPr lang="en-US" sz="3200" dirty="0" smtClean="0"/>
          </a:p>
        </p:txBody>
      </p:sp>
      <p:sp>
        <p:nvSpPr>
          <p:cNvPr id="15363" name="Subtitle 2"/>
          <p:cNvSpPr>
            <a:spLocks noGrp="1"/>
          </p:cNvSpPr>
          <p:nvPr>
            <p:ph type="subTitle" idx="1"/>
          </p:nvPr>
        </p:nvSpPr>
        <p:spPr>
          <a:xfrm>
            <a:off x="1403350" y="3860800"/>
            <a:ext cx="6400800" cy="1752600"/>
          </a:xfrm>
        </p:spPr>
        <p:txBody>
          <a:bodyPr/>
          <a:lstStyle/>
          <a:p>
            <a:pPr eaLnBrk="1" hangingPunct="1"/>
            <a:r>
              <a:rPr lang="en-GB" dirty="0" smtClean="0">
                <a:solidFill>
                  <a:schemeClr val="tx1"/>
                </a:solidFill>
              </a:rPr>
              <a:t>Session 6</a:t>
            </a:r>
          </a:p>
          <a:p>
            <a:pPr eaLnBrk="1" hangingPunct="1"/>
            <a:r>
              <a:rPr lang="en-GB" dirty="0" smtClean="0">
                <a:solidFill>
                  <a:schemeClr val="tx1"/>
                </a:solidFill>
              </a:rPr>
              <a:t>Preparation for Portfolio 2 Test</a:t>
            </a:r>
          </a:p>
          <a:p>
            <a:pPr eaLnBrk="1" hangingPunct="1"/>
            <a:endParaRPr lang="en-US" dirty="0" smtClean="0">
              <a:solidFill>
                <a:srgbClr val="898989"/>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7504" y="228600"/>
            <a:ext cx="8784976" cy="461665"/>
          </a:xfrm>
          <a:prstGeom prst="rect">
            <a:avLst/>
          </a:prstGeom>
          <a:noFill/>
        </p:spPr>
        <p:txBody>
          <a:bodyPr wrap="square" rtlCol="0">
            <a:spAutoFit/>
          </a:bodyPr>
          <a:lstStyle/>
          <a:p>
            <a:r>
              <a:rPr lang="en-US" sz="2400" b="1" dirty="0" smtClean="0">
                <a:solidFill>
                  <a:srgbClr val="FF0000"/>
                </a:solidFill>
              </a:rPr>
              <a:t>Step 4: Select the “Strand 5: Portfolio </a:t>
            </a:r>
            <a:r>
              <a:rPr lang="en-US" sz="2400" b="1" dirty="0" smtClean="0">
                <a:solidFill>
                  <a:srgbClr val="FF0000"/>
                </a:solidFill>
              </a:rPr>
              <a:t>2 Part 1” </a:t>
            </a:r>
            <a:r>
              <a:rPr lang="en-US" sz="2400" b="1" dirty="0" smtClean="0">
                <a:solidFill>
                  <a:srgbClr val="FF0000"/>
                </a:solidFill>
              </a:rPr>
              <a:t>basket</a:t>
            </a:r>
            <a:endParaRPr lang="en-US" sz="2400" b="1" dirty="0">
              <a:solidFill>
                <a:srgbClr val="FF0000"/>
              </a:solidFill>
            </a:endParaRPr>
          </a:p>
        </p:txBody>
      </p:sp>
      <p:sp>
        <p:nvSpPr>
          <p:cNvPr id="6" name="TextBox 5"/>
          <p:cNvSpPr txBox="1"/>
          <p:nvPr/>
        </p:nvSpPr>
        <p:spPr>
          <a:xfrm>
            <a:off x="228600" y="1371600"/>
            <a:ext cx="2514600" cy="1938992"/>
          </a:xfrm>
          <a:prstGeom prst="rect">
            <a:avLst/>
          </a:prstGeom>
          <a:noFill/>
        </p:spPr>
        <p:txBody>
          <a:bodyPr wrap="square" rtlCol="0">
            <a:spAutoFit/>
          </a:bodyPr>
          <a:lstStyle/>
          <a:p>
            <a:r>
              <a:rPr lang="en-US" sz="2400" b="1" dirty="0" smtClean="0">
                <a:solidFill>
                  <a:srgbClr val="FF0000"/>
                </a:solidFill>
              </a:rPr>
              <a:t>Step 5: Add your </a:t>
            </a:r>
            <a:r>
              <a:rPr lang="en-US" sz="2400" b="1" dirty="0" err="1" smtClean="0">
                <a:solidFill>
                  <a:srgbClr val="FF0000"/>
                </a:solidFill>
              </a:rPr>
              <a:t>zipfile</a:t>
            </a:r>
            <a:r>
              <a:rPr lang="en-US" sz="2400" b="1" dirty="0" smtClean="0">
                <a:solidFill>
                  <a:srgbClr val="FF0000"/>
                </a:solidFill>
              </a:rPr>
              <a:t> containing the Visual Studio project</a:t>
            </a:r>
            <a:endParaRPr lang="en-US" sz="2400" b="1" dirty="0">
              <a:solidFill>
                <a:srgbClr val="FF0000"/>
              </a:solidFill>
            </a:endParaRPr>
          </a:p>
        </p:txBody>
      </p:sp>
      <p:sp>
        <p:nvSpPr>
          <p:cNvPr id="11" name="TextBox 10"/>
          <p:cNvSpPr txBox="1"/>
          <p:nvPr/>
        </p:nvSpPr>
        <p:spPr>
          <a:xfrm>
            <a:off x="878142" y="5949420"/>
            <a:ext cx="4899992" cy="461665"/>
          </a:xfrm>
          <a:prstGeom prst="rect">
            <a:avLst/>
          </a:prstGeom>
          <a:noFill/>
        </p:spPr>
        <p:txBody>
          <a:bodyPr wrap="square" rtlCol="0">
            <a:spAutoFit/>
          </a:bodyPr>
          <a:lstStyle/>
          <a:p>
            <a:r>
              <a:rPr lang="en-US" sz="2400" b="1" dirty="0" smtClean="0">
                <a:solidFill>
                  <a:srgbClr val="FF0000"/>
                </a:solidFill>
              </a:rPr>
              <a:t>Step 6: Click the Submit button</a:t>
            </a:r>
            <a:endParaRPr lang="en-US" sz="2400" b="1" dirty="0">
              <a:solidFill>
                <a:srgbClr val="FF0000"/>
              </a:solidFill>
            </a:endParaRPr>
          </a:p>
        </p:txBody>
      </p:sp>
      <p:pic>
        <p:nvPicPr>
          <p:cNvPr id="3075" name="Picture 3" descr="H:\New Programmes\L1 Module\Strand A1\Materials\2012-13\Sessions\Session 7 - Liz\screen3.png"/>
          <p:cNvPicPr>
            <a:picLocks noChangeAspect="1" noChangeArrowheads="1"/>
          </p:cNvPicPr>
          <p:nvPr/>
        </p:nvPicPr>
        <p:blipFill rotWithShape="1">
          <a:blip r:embed="rId2">
            <a:extLst>
              <a:ext uri="{28A0092B-C50C-407E-A947-70E740481C1C}">
                <a14:useLocalDpi xmlns:a14="http://schemas.microsoft.com/office/drawing/2010/main" val="0"/>
              </a:ext>
            </a:extLst>
          </a:blip>
          <a:srcRect l="12362" t="9163" r="2839" b="10222"/>
          <a:stretch/>
        </p:blipFill>
        <p:spPr bwMode="auto">
          <a:xfrm>
            <a:off x="2614108" y="1371600"/>
            <a:ext cx="5976994" cy="4125975"/>
          </a:xfrm>
          <a:prstGeom prst="rect">
            <a:avLst/>
          </a:prstGeom>
          <a:noFill/>
          <a:extLst>
            <a:ext uri="{909E8E84-426E-40DD-AFC4-6F175D3DCCD1}">
              <a14:hiddenFill xmlns:a14="http://schemas.microsoft.com/office/drawing/2010/main">
                <a:solidFill>
                  <a:srgbClr val="FFFFFF"/>
                </a:solidFill>
              </a14:hiddenFill>
            </a:ext>
          </a:extLst>
        </p:spPr>
      </p:pic>
      <p:cxnSp>
        <p:nvCxnSpPr>
          <p:cNvPr id="4" name="Straight Arrow Connector 3"/>
          <p:cNvCxnSpPr/>
          <p:nvPr/>
        </p:nvCxnSpPr>
        <p:spPr>
          <a:xfrm>
            <a:off x="3352800" y="685800"/>
            <a:ext cx="1435224" cy="245516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2514600" y="2590800"/>
            <a:ext cx="2273424" cy="213434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5791200" y="5257800"/>
            <a:ext cx="1589112" cy="99060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1684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happens next?</a:t>
            </a:r>
            <a:endParaRPr lang="en-GB" dirty="0"/>
          </a:p>
        </p:txBody>
      </p:sp>
      <p:sp>
        <p:nvSpPr>
          <p:cNvPr id="3" name="Content Placeholder 2"/>
          <p:cNvSpPr>
            <a:spLocks noGrp="1"/>
          </p:cNvSpPr>
          <p:nvPr>
            <p:ph idx="1"/>
          </p:nvPr>
        </p:nvSpPr>
        <p:spPr/>
        <p:txBody>
          <a:bodyPr/>
          <a:lstStyle/>
          <a:p>
            <a:r>
              <a:rPr lang="en-GB" sz="2800" dirty="0" smtClean="0"/>
              <a:t>A copy of the instruction sheet for Portfolio 2 will be made available on Sunspace after the last tutorial on 19</a:t>
            </a:r>
            <a:r>
              <a:rPr lang="en-GB" sz="2800" baseline="30000" dirty="0" smtClean="0"/>
              <a:t>th</a:t>
            </a:r>
            <a:r>
              <a:rPr lang="en-GB" sz="2800" dirty="0" smtClean="0"/>
              <a:t> November</a:t>
            </a:r>
          </a:p>
          <a:p>
            <a:r>
              <a:rPr lang="en-GB" sz="2800" dirty="0"/>
              <a:t>Part 2 of the portfolio should be completed and uploaded to Sunspace by Friday 29</a:t>
            </a:r>
            <a:r>
              <a:rPr lang="en-GB" sz="2800" baseline="30000" dirty="0"/>
              <a:t>th</a:t>
            </a:r>
            <a:r>
              <a:rPr lang="en-GB" sz="2800" dirty="0"/>
              <a:t> November, </a:t>
            </a:r>
            <a:r>
              <a:rPr lang="en-GB" sz="2800" dirty="0" smtClean="0"/>
              <a:t>5pm</a:t>
            </a:r>
          </a:p>
          <a:p>
            <a:r>
              <a:rPr lang="en-GB" sz="2800" dirty="0" smtClean="0"/>
              <a:t>Part 2 is worth 40% of the Portfolio 2 marks</a:t>
            </a:r>
            <a:endParaRPr lang="en-GB" sz="2800" dirty="0"/>
          </a:p>
          <a:p>
            <a:r>
              <a:rPr lang="en-GB" sz="2800" dirty="0" smtClean="0"/>
              <a:t>Chapters 4 &amp; 5 in the “yellow booklets” should be signed off in the tutorials on Thursday 21</a:t>
            </a:r>
            <a:r>
              <a:rPr lang="en-GB" sz="2800" baseline="30000" dirty="0" smtClean="0"/>
              <a:t>st</a:t>
            </a:r>
            <a:r>
              <a:rPr lang="en-GB" sz="2800" dirty="0" smtClean="0"/>
              <a:t> November</a:t>
            </a:r>
          </a:p>
          <a:p>
            <a:r>
              <a:rPr lang="en-GB" sz="2800" dirty="0" smtClean="0"/>
              <a:t>If you are up-to-date with booklet chapters you should use this tutorial for work on Portfolio 2 Part 2</a:t>
            </a:r>
          </a:p>
        </p:txBody>
      </p:sp>
    </p:spTree>
    <p:extLst>
      <p:ext uri="{BB962C8B-B14F-4D97-AF65-F5344CB8AC3E}">
        <p14:creationId xmlns:p14="http://schemas.microsoft.com/office/powerpoint/2010/main" val="29296127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Testing</a:t>
            </a:r>
            <a:endParaRPr lang="en-GB" dirty="0"/>
          </a:p>
        </p:txBody>
      </p:sp>
      <p:sp>
        <p:nvSpPr>
          <p:cNvPr id="3" name="Content Placeholder 2"/>
          <p:cNvSpPr>
            <a:spLocks noGrp="1"/>
          </p:cNvSpPr>
          <p:nvPr>
            <p:ph idx="1"/>
          </p:nvPr>
        </p:nvSpPr>
        <p:spPr/>
        <p:txBody>
          <a:bodyPr/>
          <a:lstStyle/>
          <a:p>
            <a:r>
              <a:rPr lang="en-GB" sz="2400" dirty="0" smtClean="0"/>
              <a:t>One of the tasks in Portfolio 2 part 2 is to describe the testing of your program.</a:t>
            </a:r>
          </a:p>
          <a:p>
            <a:r>
              <a:rPr lang="en-GB" sz="2400" dirty="0" smtClean="0"/>
              <a:t>Always test against the expected outcome for any given input values, rather than that your program simply runs without crashing!</a:t>
            </a:r>
          </a:p>
          <a:p>
            <a:r>
              <a:rPr lang="en-GB" sz="2400" dirty="0" smtClean="0"/>
              <a:t>Test in a structured way, considering all possible “routes” through your program.</a:t>
            </a:r>
          </a:p>
          <a:p>
            <a:r>
              <a:rPr lang="en-GB" sz="2400" dirty="0" smtClean="0"/>
              <a:t>Select appropriate input data to test each route separately.</a:t>
            </a:r>
          </a:p>
          <a:p>
            <a:r>
              <a:rPr lang="en-GB" sz="2400" dirty="0" smtClean="0"/>
              <a:t>If you have conditional statements (if/else if/else), choose test data which gives a true/false result for each condition.</a:t>
            </a:r>
            <a:endParaRPr lang="en-GB" sz="2400" dirty="0"/>
          </a:p>
        </p:txBody>
      </p:sp>
    </p:spTree>
    <p:extLst>
      <p:ext uri="{BB962C8B-B14F-4D97-AF65-F5344CB8AC3E}">
        <p14:creationId xmlns:p14="http://schemas.microsoft.com/office/powerpoint/2010/main" val="2013521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Testing </a:t>
            </a:r>
            <a:r>
              <a:rPr lang="en-GB" dirty="0" err="1" smtClean="0"/>
              <a:t>cont</a:t>
            </a:r>
            <a:r>
              <a:rPr lang="en-GB" dirty="0" smtClean="0"/>
              <a:t>…</a:t>
            </a:r>
            <a:endParaRPr lang="en-GB" dirty="0"/>
          </a:p>
        </p:txBody>
      </p:sp>
      <p:sp>
        <p:nvSpPr>
          <p:cNvPr id="3" name="Content Placeholder 2"/>
          <p:cNvSpPr>
            <a:spLocks noGrp="1"/>
          </p:cNvSpPr>
          <p:nvPr>
            <p:ph idx="1"/>
          </p:nvPr>
        </p:nvSpPr>
        <p:spPr/>
        <p:txBody>
          <a:bodyPr/>
          <a:lstStyle/>
          <a:p>
            <a:r>
              <a:rPr lang="en-GB" sz="2400" dirty="0" smtClean="0"/>
              <a:t>If the program contains user validation, test this is working correctly for a variety of incorrect values.</a:t>
            </a:r>
          </a:p>
          <a:p>
            <a:r>
              <a:rPr lang="en-GB" sz="2400" dirty="0" smtClean="0"/>
              <a:t>Test any repetition. If the validation is in a loop, make sure it gives the error repeatedly until correct data is entered.</a:t>
            </a:r>
          </a:p>
          <a:p>
            <a:r>
              <a:rPr lang="en-GB" sz="2400" dirty="0" smtClean="0"/>
              <a:t>Don’t test values which are not included in the validation e.g. don’t test characters where integers are expected if you haven’t included validation for this.</a:t>
            </a:r>
          </a:p>
          <a:p>
            <a:r>
              <a:rPr lang="en-GB" sz="2400" dirty="0" smtClean="0"/>
              <a:t>It is a waste of time testing values that you know will crash your program.</a:t>
            </a:r>
          </a:p>
          <a:p>
            <a:r>
              <a:rPr lang="en-GB" sz="2400" dirty="0" smtClean="0"/>
              <a:t>There should be a purpose for each test. Remember that intelligent selection of test data (quality) is better than quantity!</a:t>
            </a:r>
          </a:p>
          <a:p>
            <a:endParaRPr lang="en-GB" sz="2400" dirty="0"/>
          </a:p>
        </p:txBody>
      </p:sp>
    </p:spTree>
    <p:extLst>
      <p:ext uri="{BB962C8B-B14F-4D97-AF65-F5344CB8AC3E}">
        <p14:creationId xmlns:p14="http://schemas.microsoft.com/office/powerpoint/2010/main" val="21958649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Portfolio </a:t>
            </a:r>
            <a:r>
              <a:rPr lang="en-GB" dirty="0" smtClean="0"/>
              <a:t>2</a:t>
            </a:r>
            <a:endParaRPr lang="en-GB" dirty="0"/>
          </a:p>
        </p:txBody>
      </p:sp>
      <p:sp>
        <p:nvSpPr>
          <p:cNvPr id="3" name="Content Placeholder 2"/>
          <p:cNvSpPr>
            <a:spLocks noGrp="1"/>
          </p:cNvSpPr>
          <p:nvPr>
            <p:ph idx="1"/>
          </p:nvPr>
        </p:nvSpPr>
        <p:spPr/>
        <p:txBody>
          <a:bodyPr/>
          <a:lstStyle/>
          <a:p>
            <a:r>
              <a:rPr lang="en-GB" sz="2400" dirty="0" smtClean="0"/>
              <a:t>In </a:t>
            </a:r>
            <a:r>
              <a:rPr lang="en-GB" sz="2400" dirty="0"/>
              <a:t>this portfolio, we are assessing the skills you have developed </a:t>
            </a:r>
            <a:r>
              <a:rPr lang="en-GB" sz="2400" i="1" dirty="0"/>
              <a:t>so far</a:t>
            </a:r>
            <a:r>
              <a:rPr lang="en-GB" sz="2400" dirty="0"/>
              <a:t> in the following areas:</a:t>
            </a:r>
          </a:p>
          <a:p>
            <a:pPr lvl="1"/>
            <a:r>
              <a:rPr lang="en-GB" sz="2000" dirty="0"/>
              <a:t>Understanding of standards, formats and tools used in the design of information, multimedia and web-based systems</a:t>
            </a:r>
          </a:p>
          <a:p>
            <a:pPr lvl="1"/>
            <a:r>
              <a:rPr lang="en-GB" sz="2000" dirty="0"/>
              <a:t>Appraisal of the fundamental operation of computer systems, network architectures, hardware components, operating systems  and associated protocols and data structures</a:t>
            </a:r>
          </a:p>
          <a:p>
            <a:pPr lvl="1"/>
            <a:r>
              <a:rPr lang="en-GB" sz="2000" dirty="0"/>
              <a:t>Recognition of the need for adaptable approaches to problem solving.</a:t>
            </a:r>
          </a:p>
          <a:p>
            <a:pPr lvl="1"/>
            <a:r>
              <a:rPr lang="en-GB" sz="2000" dirty="0"/>
              <a:t>Ability to specify and contextualize a problem and communicate effectively an appropriate solution to a range of audiences</a:t>
            </a:r>
          </a:p>
          <a:p>
            <a:pPr lvl="1"/>
            <a:r>
              <a:rPr lang="en-GB" sz="2000" dirty="0"/>
              <a:t>Use of software engineering techniques to design, code, test and evaluate a range of software solutions</a:t>
            </a:r>
          </a:p>
        </p:txBody>
      </p:sp>
    </p:spTree>
    <p:extLst>
      <p:ext uri="{BB962C8B-B14F-4D97-AF65-F5344CB8AC3E}">
        <p14:creationId xmlns:p14="http://schemas.microsoft.com/office/powerpoint/2010/main" val="2305792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Instructions </a:t>
            </a:r>
            <a:r>
              <a:rPr lang="en-GB" dirty="0" smtClean="0"/>
              <a:t>for Part 1</a:t>
            </a:r>
            <a:br>
              <a:rPr lang="en-GB" dirty="0" smtClean="0"/>
            </a:br>
            <a:r>
              <a:rPr lang="en-GB" sz="3200" dirty="0" smtClean="0"/>
              <a:t>Time Constrained Test</a:t>
            </a:r>
            <a:endParaRPr lang="en-GB" sz="3200" dirty="0"/>
          </a:p>
        </p:txBody>
      </p:sp>
      <p:sp>
        <p:nvSpPr>
          <p:cNvPr id="3" name="Content Placeholder 2"/>
          <p:cNvSpPr>
            <a:spLocks noGrp="1"/>
          </p:cNvSpPr>
          <p:nvPr>
            <p:ph idx="1"/>
          </p:nvPr>
        </p:nvSpPr>
        <p:spPr/>
        <p:txBody>
          <a:bodyPr/>
          <a:lstStyle/>
          <a:p>
            <a:r>
              <a:rPr lang="en-GB" sz="2800" dirty="0" smtClean="0"/>
              <a:t>Part 1 is </a:t>
            </a:r>
            <a:r>
              <a:rPr lang="en-GB" sz="2800" dirty="0"/>
              <a:t>a formal assessment under test </a:t>
            </a:r>
            <a:r>
              <a:rPr lang="en-GB" sz="2800" dirty="0" smtClean="0"/>
              <a:t>conditions</a:t>
            </a:r>
          </a:p>
          <a:p>
            <a:r>
              <a:rPr lang="en-GB" sz="2800" dirty="0" smtClean="0"/>
              <a:t>It is worth 60% of the portfolio 2 marks</a:t>
            </a:r>
            <a:endParaRPr lang="en-GB" sz="2800" dirty="0" smtClean="0"/>
          </a:p>
          <a:p>
            <a:r>
              <a:rPr lang="en-GB" sz="2800" dirty="0" smtClean="0"/>
              <a:t>You MUST NOT </a:t>
            </a:r>
            <a:r>
              <a:rPr lang="en-GB" sz="2800" dirty="0"/>
              <a:t>communicate with anyone other than your </a:t>
            </a:r>
            <a:r>
              <a:rPr lang="en-GB" sz="2800" dirty="0" smtClean="0"/>
              <a:t>tutor.</a:t>
            </a:r>
          </a:p>
          <a:p>
            <a:pPr lvl="1"/>
            <a:r>
              <a:rPr lang="en-GB" sz="2400" dirty="0" smtClean="0"/>
              <a:t>Mobile phones must be switched off</a:t>
            </a:r>
          </a:p>
          <a:p>
            <a:pPr lvl="1"/>
            <a:r>
              <a:rPr lang="en-GB" sz="2400" dirty="0" smtClean="0"/>
              <a:t>Email, Facebook and other communication tools must not be open on your PC</a:t>
            </a:r>
          </a:p>
          <a:p>
            <a:pPr lvl="1"/>
            <a:r>
              <a:rPr lang="en-GB" sz="2400" dirty="0" smtClean="0"/>
              <a:t>Earphones may not be used</a:t>
            </a:r>
          </a:p>
          <a:p>
            <a:r>
              <a:rPr lang="en-GB" sz="2800" dirty="0" smtClean="0"/>
              <a:t>You are allowed to refer </a:t>
            </a:r>
            <a:r>
              <a:rPr lang="en-GB" sz="2800" dirty="0"/>
              <a:t>to Sunspace, </a:t>
            </a:r>
            <a:r>
              <a:rPr lang="en-GB" sz="2800" dirty="0" smtClean="0"/>
              <a:t>yellow booklets</a:t>
            </a:r>
            <a:r>
              <a:rPr lang="en-GB" sz="2800" dirty="0"/>
              <a:t>, your course notes and any other notes.</a:t>
            </a:r>
            <a:r>
              <a:rPr lang="en-GB" sz="2800" i="1" dirty="0"/>
              <a:t> </a:t>
            </a:r>
            <a:endParaRPr lang="en-GB" sz="2800" dirty="0"/>
          </a:p>
        </p:txBody>
      </p:sp>
    </p:spTree>
    <p:extLst>
      <p:ext uri="{BB962C8B-B14F-4D97-AF65-F5344CB8AC3E}">
        <p14:creationId xmlns:p14="http://schemas.microsoft.com/office/powerpoint/2010/main" val="41474591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Instructions </a:t>
            </a:r>
            <a:r>
              <a:rPr lang="en-GB" dirty="0" err="1" smtClean="0"/>
              <a:t>cont</a:t>
            </a:r>
            <a:r>
              <a:rPr lang="en-GB" dirty="0" smtClean="0"/>
              <a:t>…</a:t>
            </a:r>
            <a:endParaRPr lang="en-GB" dirty="0"/>
          </a:p>
        </p:txBody>
      </p:sp>
      <p:sp>
        <p:nvSpPr>
          <p:cNvPr id="3" name="Content Placeholder 2"/>
          <p:cNvSpPr>
            <a:spLocks noGrp="1"/>
          </p:cNvSpPr>
          <p:nvPr>
            <p:ph idx="1"/>
          </p:nvPr>
        </p:nvSpPr>
        <p:spPr/>
        <p:txBody>
          <a:bodyPr/>
          <a:lstStyle/>
          <a:p>
            <a:r>
              <a:rPr lang="en-GB" sz="2800" dirty="0" smtClean="0"/>
              <a:t>You </a:t>
            </a:r>
            <a:r>
              <a:rPr lang="en-GB" sz="2800" dirty="0"/>
              <a:t>have </a:t>
            </a:r>
            <a:r>
              <a:rPr lang="en-GB" sz="2800" dirty="0" smtClean="0"/>
              <a:t>40 </a:t>
            </a:r>
            <a:r>
              <a:rPr lang="en-GB" sz="2800" dirty="0"/>
              <a:t>minutes to complete </a:t>
            </a:r>
            <a:r>
              <a:rPr lang="en-GB" sz="2800" dirty="0" smtClean="0"/>
              <a:t>Part 1 of the portfolio under test conditions</a:t>
            </a:r>
            <a:r>
              <a:rPr lang="en-GB" sz="2800" dirty="0" smtClean="0"/>
              <a:t>.</a:t>
            </a:r>
          </a:p>
          <a:p>
            <a:r>
              <a:rPr lang="en-GB" sz="2800" dirty="0" smtClean="0"/>
              <a:t>You must upload your program for Part 1 to Sunspace before leaving the tutorial.</a:t>
            </a:r>
            <a:endParaRPr lang="en-GB" sz="2800" dirty="0" smtClean="0"/>
          </a:p>
          <a:p>
            <a:r>
              <a:rPr lang="en-GB" sz="2800" dirty="0" smtClean="0"/>
              <a:t>You </a:t>
            </a:r>
            <a:r>
              <a:rPr lang="en-GB" sz="2800" dirty="0"/>
              <a:t>MUST write your name, </a:t>
            </a:r>
            <a:r>
              <a:rPr lang="en-GB" sz="2800" dirty="0" smtClean="0"/>
              <a:t>tutorial time and cell </a:t>
            </a:r>
            <a:r>
              <a:rPr lang="en-GB" sz="2800" dirty="0"/>
              <a:t>in the </a:t>
            </a:r>
            <a:r>
              <a:rPr lang="en-GB" sz="2800" dirty="0" smtClean="0"/>
              <a:t>space provided on the </a:t>
            </a:r>
            <a:r>
              <a:rPr lang="en-GB" sz="2800" dirty="0"/>
              <a:t>test sheet and return it to your tutor before leaving the </a:t>
            </a:r>
            <a:r>
              <a:rPr lang="en-GB" sz="2800" dirty="0" smtClean="0"/>
              <a:t>tutorial as </a:t>
            </a:r>
            <a:r>
              <a:rPr lang="en-GB" sz="2800" dirty="0"/>
              <a:t>confirmation that you completed the test at the appropriate time</a:t>
            </a:r>
            <a:r>
              <a:rPr lang="en-GB" sz="2800" dirty="0" smtClean="0"/>
              <a:t>.</a:t>
            </a:r>
          </a:p>
          <a:p>
            <a:r>
              <a:rPr lang="en-GB" sz="2800" b="1" dirty="0"/>
              <a:t>Failure to </a:t>
            </a:r>
            <a:r>
              <a:rPr lang="en-GB" sz="2800" b="1" dirty="0" smtClean="0"/>
              <a:t>hand in your sheet means </a:t>
            </a:r>
            <a:r>
              <a:rPr lang="en-GB" sz="2800" b="1" dirty="0"/>
              <a:t>that your submission for Part 1 will NOT be marked.</a:t>
            </a:r>
            <a:endParaRPr lang="en-GB" sz="2800" dirty="0" smtClean="0"/>
          </a:p>
        </p:txBody>
      </p:sp>
    </p:spTree>
    <p:extLst>
      <p:ext uri="{BB962C8B-B14F-4D97-AF65-F5344CB8AC3E}">
        <p14:creationId xmlns:p14="http://schemas.microsoft.com/office/powerpoint/2010/main" val="41997088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Instructions </a:t>
            </a:r>
            <a:r>
              <a:rPr lang="en-GB" dirty="0" err="1" smtClean="0"/>
              <a:t>cont</a:t>
            </a:r>
            <a:r>
              <a:rPr lang="en-GB" dirty="0" smtClean="0"/>
              <a:t>…</a:t>
            </a:r>
            <a:endParaRPr lang="en-GB" dirty="0"/>
          </a:p>
        </p:txBody>
      </p:sp>
      <p:sp>
        <p:nvSpPr>
          <p:cNvPr id="3" name="Content Placeholder 2"/>
          <p:cNvSpPr>
            <a:spLocks noGrp="1"/>
          </p:cNvSpPr>
          <p:nvPr>
            <p:ph idx="1"/>
          </p:nvPr>
        </p:nvSpPr>
        <p:spPr/>
        <p:txBody>
          <a:bodyPr/>
          <a:lstStyle/>
          <a:p>
            <a:r>
              <a:rPr lang="en-GB" sz="2800" dirty="0" smtClean="0"/>
              <a:t>Save </a:t>
            </a:r>
            <a:r>
              <a:rPr lang="en-GB" sz="2800" dirty="0"/>
              <a:t>your work after each </a:t>
            </a:r>
            <a:r>
              <a:rPr lang="en-GB" sz="2800" dirty="0" smtClean="0"/>
              <a:t>step</a:t>
            </a:r>
          </a:p>
          <a:p>
            <a:r>
              <a:rPr lang="en-GB" sz="2800" dirty="0" smtClean="0"/>
              <a:t>Make </a:t>
            </a:r>
            <a:r>
              <a:rPr lang="en-GB" sz="2800" dirty="0"/>
              <a:t>a backup copy every 10 minutes, so that if you lose your work or are unable to complete all of the tasks, you will have working code to demonstrate for the earlier </a:t>
            </a:r>
            <a:r>
              <a:rPr lang="en-GB" sz="2800" dirty="0" smtClean="0"/>
              <a:t>steps.</a:t>
            </a:r>
          </a:p>
          <a:p>
            <a:r>
              <a:rPr lang="en-GB" sz="2800" dirty="0" smtClean="0"/>
              <a:t>On completion:</a:t>
            </a:r>
          </a:p>
          <a:p>
            <a:pPr lvl="1"/>
            <a:r>
              <a:rPr lang="en-GB" sz="2400" dirty="0" smtClean="0"/>
              <a:t>save </a:t>
            </a:r>
            <a:r>
              <a:rPr lang="en-GB" sz="2400" dirty="0"/>
              <a:t>the </a:t>
            </a:r>
            <a:r>
              <a:rPr lang="en-GB" sz="2400" dirty="0" smtClean="0"/>
              <a:t>program</a:t>
            </a:r>
          </a:p>
          <a:p>
            <a:pPr lvl="1"/>
            <a:r>
              <a:rPr lang="en-GB" sz="2400" dirty="0" smtClean="0"/>
              <a:t>create </a:t>
            </a:r>
            <a:r>
              <a:rPr lang="en-GB" sz="2400" dirty="0"/>
              <a:t>a zipped file of the top-level program </a:t>
            </a:r>
            <a:r>
              <a:rPr lang="en-GB" sz="2400" dirty="0" smtClean="0"/>
              <a:t>folder</a:t>
            </a:r>
          </a:p>
          <a:p>
            <a:pPr lvl="1"/>
            <a:r>
              <a:rPr lang="en-GB" sz="2400" dirty="0" smtClean="0"/>
              <a:t>upload </a:t>
            </a:r>
            <a:r>
              <a:rPr lang="en-GB" sz="2400" dirty="0"/>
              <a:t>the zipped file to the Portfolio 2 </a:t>
            </a:r>
            <a:r>
              <a:rPr lang="en-GB" sz="2400" dirty="0" smtClean="0"/>
              <a:t>Part 1 </a:t>
            </a:r>
            <a:r>
              <a:rPr lang="en-GB" sz="2400" dirty="0" err="1" smtClean="0"/>
              <a:t>Dropbox</a:t>
            </a:r>
            <a:r>
              <a:rPr lang="en-GB" sz="2400" dirty="0" smtClean="0"/>
              <a:t> </a:t>
            </a:r>
            <a:r>
              <a:rPr lang="en-GB" sz="2400" dirty="0"/>
              <a:t>in </a:t>
            </a:r>
            <a:r>
              <a:rPr lang="en-GB" sz="2400" dirty="0" smtClean="0"/>
              <a:t>Sunspace.</a:t>
            </a:r>
          </a:p>
        </p:txBody>
      </p:sp>
    </p:spTree>
    <p:extLst>
      <p:ext uri="{BB962C8B-B14F-4D97-AF65-F5344CB8AC3E}">
        <p14:creationId xmlns:p14="http://schemas.microsoft.com/office/powerpoint/2010/main" val="29947753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smtClean="0"/>
              <a:t>Uploading to Sunspace</a:t>
            </a:r>
            <a:endParaRPr lang="en-GB" dirty="0"/>
          </a:p>
        </p:txBody>
      </p:sp>
      <p:sp>
        <p:nvSpPr>
          <p:cNvPr id="5" name="Subtitle 4"/>
          <p:cNvSpPr>
            <a:spLocks noGrp="1"/>
          </p:cNvSpPr>
          <p:nvPr>
            <p:ph type="subTitle" idx="1"/>
          </p:nvPr>
        </p:nvSpPr>
        <p:spPr/>
        <p:txBody>
          <a:bodyPr/>
          <a:lstStyle/>
          <a:p>
            <a:r>
              <a:rPr lang="en-GB" dirty="0" smtClean="0"/>
              <a:t>Instructions for creating a </a:t>
            </a:r>
            <a:r>
              <a:rPr lang="en-GB" dirty="0" err="1" smtClean="0"/>
              <a:t>zipfile</a:t>
            </a:r>
            <a:r>
              <a:rPr lang="en-GB" dirty="0" smtClean="0"/>
              <a:t> for your project and uploading it to Sunspace</a:t>
            </a:r>
            <a:endParaRPr lang="en-GB" dirty="0"/>
          </a:p>
        </p:txBody>
      </p:sp>
    </p:spTree>
    <p:extLst>
      <p:ext uri="{BB962C8B-B14F-4D97-AF65-F5344CB8AC3E}">
        <p14:creationId xmlns:p14="http://schemas.microsoft.com/office/powerpoint/2010/main" val="42162250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636912"/>
            <a:ext cx="8520120" cy="32407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467544" y="457200"/>
            <a:ext cx="8454140" cy="1723549"/>
          </a:xfrm>
          <a:prstGeom prst="rect">
            <a:avLst/>
          </a:prstGeom>
          <a:noFill/>
        </p:spPr>
        <p:txBody>
          <a:bodyPr wrap="square" rtlCol="0">
            <a:spAutoFit/>
          </a:bodyPr>
          <a:lstStyle/>
          <a:p>
            <a:r>
              <a:rPr lang="en-US" sz="2400" b="1" dirty="0" smtClean="0">
                <a:solidFill>
                  <a:srgbClr val="FF0000"/>
                </a:solidFill>
              </a:rPr>
              <a:t>Step 1: Locate the top level folder for your Visual Studio project</a:t>
            </a:r>
          </a:p>
          <a:p>
            <a:endParaRPr lang="en-US" sz="1000" b="1" dirty="0" smtClean="0">
              <a:solidFill>
                <a:srgbClr val="FF0000"/>
              </a:solidFill>
            </a:endParaRPr>
          </a:p>
          <a:p>
            <a:r>
              <a:rPr lang="en-US" sz="2400" b="1" dirty="0" smtClean="0">
                <a:solidFill>
                  <a:srgbClr val="FF0000"/>
                </a:solidFill>
              </a:rPr>
              <a:t>Step 2: Right click and choose “Send to </a:t>
            </a:r>
            <a:r>
              <a:rPr lang="en-US" sz="2400" b="1" dirty="0" smtClean="0">
                <a:solidFill>
                  <a:srgbClr val="FF0000"/>
                </a:solidFill>
                <a:sym typeface="Wingdings" pitchFamily="2" charset="2"/>
              </a:rPr>
              <a:t> </a:t>
            </a:r>
            <a:r>
              <a:rPr lang="en-US" sz="2400" b="1" dirty="0" smtClean="0">
                <a:solidFill>
                  <a:srgbClr val="FF0000"/>
                </a:solidFill>
              </a:rPr>
              <a:t>Compressed (zipped) folder”</a:t>
            </a:r>
            <a:endParaRPr lang="en-US" sz="2400" b="1" dirty="0">
              <a:solidFill>
                <a:srgbClr val="FF0000"/>
              </a:solidFill>
            </a:endParaRPr>
          </a:p>
        </p:txBody>
      </p:sp>
      <p:cxnSp>
        <p:nvCxnSpPr>
          <p:cNvPr id="10" name="Straight Arrow Connector 9"/>
          <p:cNvCxnSpPr/>
          <p:nvPr/>
        </p:nvCxnSpPr>
        <p:spPr>
          <a:xfrm>
            <a:off x="2915816" y="1988840"/>
            <a:ext cx="1512168" cy="194421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467544" y="6135687"/>
            <a:ext cx="8454140" cy="461665"/>
          </a:xfrm>
          <a:prstGeom prst="rect">
            <a:avLst/>
          </a:prstGeom>
          <a:noFill/>
        </p:spPr>
        <p:txBody>
          <a:bodyPr wrap="square" rtlCol="0">
            <a:spAutoFit/>
          </a:bodyPr>
          <a:lstStyle/>
          <a:p>
            <a:r>
              <a:rPr lang="en-US" sz="2400" b="1" dirty="0" smtClean="0">
                <a:solidFill>
                  <a:srgbClr val="FF0000"/>
                </a:solidFill>
              </a:rPr>
              <a:t>This will generate the </a:t>
            </a:r>
            <a:r>
              <a:rPr lang="en-US" sz="2400" b="1" dirty="0" err="1" smtClean="0">
                <a:solidFill>
                  <a:srgbClr val="FF0000"/>
                </a:solidFill>
              </a:rPr>
              <a:t>zipfile</a:t>
            </a:r>
            <a:r>
              <a:rPr lang="en-US" sz="2400" b="1" dirty="0" smtClean="0">
                <a:solidFill>
                  <a:srgbClr val="FF0000"/>
                </a:solidFill>
              </a:rPr>
              <a:t> to upload to Sunspace</a:t>
            </a:r>
            <a:endParaRPr lang="en-US" sz="2400" b="1" dirty="0">
              <a:solidFill>
                <a:srgbClr val="FF0000"/>
              </a:solidFill>
            </a:endParaRPr>
          </a:p>
        </p:txBody>
      </p:sp>
    </p:spTree>
    <p:extLst>
      <p:ext uri="{BB962C8B-B14F-4D97-AF65-F5344CB8AC3E}">
        <p14:creationId xmlns:p14="http://schemas.microsoft.com/office/powerpoint/2010/main" val="1509876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617" y="1309447"/>
            <a:ext cx="7128719" cy="5276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440269" y="293747"/>
            <a:ext cx="8164179" cy="830997"/>
          </a:xfrm>
          <a:prstGeom prst="rect">
            <a:avLst/>
          </a:prstGeom>
          <a:noFill/>
        </p:spPr>
        <p:txBody>
          <a:bodyPr wrap="square" rtlCol="0">
            <a:spAutoFit/>
          </a:bodyPr>
          <a:lstStyle/>
          <a:p>
            <a:r>
              <a:rPr lang="en-US" sz="2400" b="1" dirty="0" smtClean="0">
                <a:solidFill>
                  <a:srgbClr val="FF0000"/>
                </a:solidFill>
              </a:rPr>
              <a:t>Step 2: Click the </a:t>
            </a:r>
            <a:r>
              <a:rPr lang="en-US" sz="2400" b="1" dirty="0" err="1" smtClean="0">
                <a:solidFill>
                  <a:srgbClr val="FF0000"/>
                </a:solidFill>
              </a:rPr>
              <a:t>Dropbox</a:t>
            </a:r>
            <a:r>
              <a:rPr lang="en-US" sz="2400" b="1" dirty="0" smtClean="0">
                <a:solidFill>
                  <a:srgbClr val="FF0000"/>
                </a:solidFill>
              </a:rPr>
              <a:t> </a:t>
            </a:r>
            <a:r>
              <a:rPr lang="en-US" sz="2400" b="1" dirty="0" smtClean="0">
                <a:solidFill>
                  <a:srgbClr val="FF0000"/>
                </a:solidFill>
              </a:rPr>
              <a:t>link or </a:t>
            </a:r>
            <a:r>
              <a:rPr lang="en-US" sz="2400" b="1" dirty="0" smtClean="0">
                <a:solidFill>
                  <a:srgbClr val="FF0000"/>
                </a:solidFill>
              </a:rPr>
              <a:t>“submit” on Portfolio 2 </a:t>
            </a:r>
            <a:r>
              <a:rPr lang="en-US" sz="2400" b="1" dirty="0" smtClean="0">
                <a:solidFill>
                  <a:srgbClr val="FF0000"/>
                </a:solidFill>
              </a:rPr>
              <a:t>Part 1 page</a:t>
            </a:r>
            <a:endParaRPr lang="en-US" sz="2400" b="1" dirty="0">
              <a:solidFill>
                <a:srgbClr val="FF0000"/>
              </a:solidFill>
            </a:endParaRPr>
          </a:p>
        </p:txBody>
      </p:sp>
      <p:pic>
        <p:nvPicPr>
          <p:cNvPr id="9" name="Picture 2" descr="H:\New Programmes\L1 Module\Strand A1\Materials\2012-13\Sessions\Session 7 - Liz\screen1.png"/>
          <p:cNvPicPr>
            <a:picLocks noChangeAspect="1" noChangeArrowheads="1"/>
          </p:cNvPicPr>
          <p:nvPr/>
        </p:nvPicPr>
        <p:blipFill rotWithShape="1">
          <a:blip r:embed="rId3">
            <a:extLst>
              <a:ext uri="{28A0092B-C50C-407E-A947-70E740481C1C}">
                <a14:useLocalDpi xmlns:a14="http://schemas.microsoft.com/office/drawing/2010/main" val="0"/>
              </a:ext>
            </a:extLst>
          </a:blip>
          <a:srcRect l="56071" t="11166" r="20581" b="73910"/>
          <a:stretch/>
        </p:blipFill>
        <p:spPr bwMode="auto">
          <a:xfrm>
            <a:off x="5257166" y="836712"/>
            <a:ext cx="3779330" cy="1754087"/>
          </a:xfrm>
          <a:prstGeom prst="rect">
            <a:avLst/>
          </a:prstGeom>
          <a:noFill/>
          <a:extLst>
            <a:ext uri="{909E8E84-426E-40DD-AFC4-6F175D3DCCD1}">
              <a14:hiddenFill xmlns:a14="http://schemas.microsoft.com/office/drawing/2010/main">
                <a:solidFill>
                  <a:srgbClr val="FFFFFF"/>
                </a:solidFill>
              </a14:hiddenFill>
            </a:ext>
          </a:extLst>
        </p:spPr>
      </p:pic>
      <p:cxnSp>
        <p:nvCxnSpPr>
          <p:cNvPr id="8" name="Straight Arrow Connector 7"/>
          <p:cNvCxnSpPr/>
          <p:nvPr/>
        </p:nvCxnSpPr>
        <p:spPr>
          <a:xfrm>
            <a:off x="1943708" y="1124744"/>
            <a:ext cx="1764196" cy="496855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2699792" y="980728"/>
            <a:ext cx="4447039" cy="100811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83863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81000" y="304800"/>
            <a:ext cx="8367464" cy="461665"/>
          </a:xfrm>
          <a:prstGeom prst="rect">
            <a:avLst/>
          </a:prstGeom>
          <a:noFill/>
        </p:spPr>
        <p:txBody>
          <a:bodyPr wrap="square" rtlCol="0">
            <a:spAutoFit/>
          </a:bodyPr>
          <a:lstStyle/>
          <a:p>
            <a:r>
              <a:rPr lang="en-US" sz="2400" b="1" dirty="0" smtClean="0">
                <a:solidFill>
                  <a:srgbClr val="FF0000"/>
                </a:solidFill>
              </a:rPr>
              <a:t>Step 3: Click Submit Assignment link on Drop Box page</a:t>
            </a:r>
            <a:endParaRPr lang="en-US" sz="2400" b="1" dirty="0">
              <a:solidFill>
                <a:srgbClr val="FF0000"/>
              </a:solidFill>
            </a:endParaRPr>
          </a:p>
        </p:txBody>
      </p:sp>
      <p:pic>
        <p:nvPicPr>
          <p:cNvPr id="2051" name="Picture 3" descr="H:\New Programmes\L1 Module\Strand A1\Materials\2012-13\Sessions\Session 7 - Liz\screen2.png"/>
          <p:cNvPicPr>
            <a:picLocks noChangeAspect="1" noChangeArrowheads="1"/>
          </p:cNvPicPr>
          <p:nvPr/>
        </p:nvPicPr>
        <p:blipFill rotWithShape="1">
          <a:blip r:embed="rId2">
            <a:extLst>
              <a:ext uri="{28A0092B-C50C-407E-A947-70E740481C1C}">
                <a14:useLocalDpi xmlns:a14="http://schemas.microsoft.com/office/drawing/2010/main" val="0"/>
              </a:ext>
            </a:extLst>
          </a:blip>
          <a:srcRect r="1160" b="26827"/>
          <a:stretch/>
        </p:blipFill>
        <p:spPr bwMode="auto">
          <a:xfrm>
            <a:off x="278295" y="1196752"/>
            <a:ext cx="8572874" cy="4608512"/>
          </a:xfrm>
          <a:prstGeom prst="rect">
            <a:avLst/>
          </a:prstGeom>
          <a:noFill/>
          <a:extLst>
            <a:ext uri="{909E8E84-426E-40DD-AFC4-6F175D3DCCD1}">
              <a14:hiddenFill xmlns:a14="http://schemas.microsoft.com/office/drawing/2010/main">
                <a:solidFill>
                  <a:srgbClr val="FFFFFF"/>
                </a:solidFill>
              </a14:hiddenFill>
            </a:ext>
          </a:extLst>
        </p:spPr>
      </p:pic>
      <p:cxnSp>
        <p:nvCxnSpPr>
          <p:cNvPr id="4" name="Straight Arrow Connector 3"/>
          <p:cNvCxnSpPr/>
          <p:nvPr/>
        </p:nvCxnSpPr>
        <p:spPr>
          <a:xfrm>
            <a:off x="3200400" y="762000"/>
            <a:ext cx="304800" cy="26670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003157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1522</TotalTime>
  <Words>777</Words>
  <Application>Microsoft Office PowerPoint</Application>
  <PresentationFormat>On-screen Show (4:3)</PresentationFormat>
  <Paragraphs>60</Paragraphs>
  <Slides>13</Slides>
  <Notes>1</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FUNDAMENTALS OF COMPUTING INTRODUCTION TO PROGRAMMING</vt:lpstr>
      <vt:lpstr>Portfolio 2</vt:lpstr>
      <vt:lpstr>Instructions for Part 1 Time Constrained Test</vt:lpstr>
      <vt:lpstr>Instructions cont…</vt:lpstr>
      <vt:lpstr>Instructions cont…</vt:lpstr>
      <vt:lpstr>Uploading to Sunspace</vt:lpstr>
      <vt:lpstr>PowerPoint Presentation</vt:lpstr>
      <vt:lpstr>PowerPoint Presentation</vt:lpstr>
      <vt:lpstr>PowerPoint Presentation</vt:lpstr>
      <vt:lpstr>PowerPoint Presentation</vt:lpstr>
      <vt:lpstr>What happens next?</vt:lpstr>
      <vt:lpstr>Testing</vt:lpstr>
      <vt:lpstr>Testing cont…</vt:lpstr>
    </vt:vector>
  </TitlesOfParts>
  <Company>University of Sunderland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FUNDAMENTALS OF COMPUTING INTRODUCTION TO PROGRAMMING</dc:title>
  <dc:creator>aaa</dc:creator>
  <cp:lastModifiedBy>Elizabeth Gandy</cp:lastModifiedBy>
  <cp:revision>209</cp:revision>
  <dcterms:created xsi:type="dcterms:W3CDTF">2009-09-15T09:28:12Z</dcterms:created>
  <dcterms:modified xsi:type="dcterms:W3CDTF">2013-11-18T17:30:01Z</dcterms:modified>
</cp:coreProperties>
</file>